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sldIdLst>
    <p:sldId id="256" r:id="rId2"/>
    <p:sldId id="272" r:id="rId3"/>
    <p:sldId id="260" r:id="rId4"/>
    <p:sldId id="261" r:id="rId5"/>
    <p:sldId id="262" r:id="rId6"/>
    <p:sldId id="263" r:id="rId7"/>
    <p:sldId id="264" r:id="rId8"/>
    <p:sldId id="265" r:id="rId9"/>
    <p:sldId id="266" r:id="rId10"/>
    <p:sldId id="267" r:id="rId11"/>
    <p:sldId id="268" r:id="rId12"/>
    <p:sldId id="269" r:id="rId13"/>
    <p:sldId id="270" r:id="rId14"/>
    <p:sldId id="271" r:id="rId15"/>
    <p:sldId id="25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Tuesday, December 1,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788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Tuesday, December 1,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123510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Tuesday, December 1,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744117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Tuesday, December 1, 2020</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270242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Tuesday, December 1, 2020</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717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Tuesday, December 1, 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804748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Tuesday, December 1, 2020</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420400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Tuesday, December 1, 2020</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86154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3AF2AE-472C-4EF3-ABB2-24BAA9AE3CF7}" type="datetime2">
              <a:rPr lang="en-US" smtClean="0"/>
              <a:t>Tuesday, December 1, 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257930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AEA162C-A7C1-4263-9453-1BAFF8C39559}" type="datetime2">
              <a:rPr lang="en-US" smtClean="0"/>
              <a:t>Tuesday, December 1, 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Sample Footer Text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4F6043-7A67-491B-98BC-F933DED7226D}" type="slidenum">
              <a:rPr lang="en-US" smtClean="0"/>
              <a:pPr/>
              <a:t>‹#›</a:t>
            </a:fld>
            <a:endParaRPr lang="en-US"/>
          </a:p>
        </p:txBody>
      </p:sp>
    </p:spTree>
    <p:extLst>
      <p:ext uri="{BB962C8B-B14F-4D97-AF65-F5344CB8AC3E}">
        <p14:creationId xmlns:p14="http://schemas.microsoft.com/office/powerpoint/2010/main" val="2295173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Tuesday, December 1, 2020</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4285047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8352ED3-3C46-4C9A-9738-67B2D875E7E2}" type="datetime2">
              <a:rPr lang="en-US" smtClean="0"/>
              <a:pPr/>
              <a:t>Tuesday, December 1, 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A4F6043-7A67-491B-98BC-F933DED7226D}"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567398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en.wikipedia.org/wiki/Tata_Group"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theindianwire.com/business/tata-motors-exploits-group-strength-positioning-48497/"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azquotes.com/author/14456-Ratan_Tata"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ashokbhatia.wordpress.com/tag/ratan-tata/"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Elphinstone_College"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commons.wikimedia.org/wiki/File:The_Taj_Mahal_Palace_Hotel_old_wing_01.jpg"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shokbhatia.wordpress.com/tag/ratan-tata/" TargetMode="External"/><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cntraveller.in/story/how-indian-aviation-was-born/" TargetMode="External"/><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Air_India" TargetMode="External"/><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en.m.wikipedia.org/wiki/Ratan_tata" TargetMode="External"/><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F9F6-1A9B-498C-AFE8-A880E017DA49}"/>
              </a:ext>
            </a:extLst>
          </p:cNvPr>
          <p:cNvSpPr>
            <a:spLocks noGrp="1"/>
          </p:cNvSpPr>
          <p:nvPr>
            <p:ph type="ctrTitle"/>
          </p:nvPr>
        </p:nvSpPr>
        <p:spPr>
          <a:xfrm>
            <a:off x="5989319" y="576263"/>
            <a:ext cx="5054196" cy="2967606"/>
          </a:xfrm>
        </p:spPr>
        <p:txBody>
          <a:bodyPr anchor="b">
            <a:normAutofit/>
          </a:bodyPr>
          <a:lstStyle/>
          <a:p>
            <a:pPr algn="l"/>
            <a:r>
              <a:rPr lang="en-IN" sz="4800" dirty="0"/>
              <a:t>Tata group</a:t>
            </a:r>
          </a:p>
        </p:txBody>
      </p:sp>
      <p:sp>
        <p:nvSpPr>
          <p:cNvPr id="3" name="Subtitle 2">
            <a:extLst>
              <a:ext uri="{FF2B5EF4-FFF2-40B4-BE49-F238E27FC236}">
                <a16:creationId xmlns:a16="http://schemas.microsoft.com/office/drawing/2014/main" id="{C6309431-E2E9-469F-AEA3-F164580C3FC4}"/>
              </a:ext>
            </a:extLst>
          </p:cNvPr>
          <p:cNvSpPr>
            <a:spLocks noGrp="1"/>
          </p:cNvSpPr>
          <p:nvPr>
            <p:ph type="subTitle" idx="1"/>
          </p:nvPr>
        </p:nvSpPr>
        <p:spPr>
          <a:xfrm>
            <a:off x="5989319" y="3764975"/>
            <a:ext cx="5054196" cy="2192683"/>
          </a:xfrm>
        </p:spPr>
        <p:txBody>
          <a:bodyPr>
            <a:normAutofit/>
          </a:bodyPr>
          <a:lstStyle/>
          <a:p>
            <a:pPr algn="l"/>
            <a:endParaRPr lang="en-IN" sz="2200" dirty="0"/>
          </a:p>
        </p:txBody>
      </p:sp>
      <p:pic>
        <p:nvPicPr>
          <p:cNvPr id="8" name="Picture 7">
            <a:extLst>
              <a:ext uri="{FF2B5EF4-FFF2-40B4-BE49-F238E27FC236}">
                <a16:creationId xmlns:a16="http://schemas.microsoft.com/office/drawing/2014/main" id="{D8725099-D1FA-4424-98BE-EE5F0398824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7" y="0"/>
            <a:ext cx="5479920" cy="6627193"/>
          </a:xfrm>
          <a:prstGeom prst="rect">
            <a:avLst/>
          </a:prstGeom>
        </p:spPr>
      </p:pic>
    </p:spTree>
    <p:extLst>
      <p:ext uri="{BB962C8B-B14F-4D97-AF65-F5344CB8AC3E}">
        <p14:creationId xmlns:p14="http://schemas.microsoft.com/office/powerpoint/2010/main" val="3418736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claimed  leadership  of  the  Tata  Group in  1991</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As  a  wave  of  economic  liberalization swept  across  India Finally joined  the  global  capital  market,  but  this presented  a  big  threat  to  Tata.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JRD  had  let  Tata  become  extremely decentralized,  so  it  would  be  very  slow  to adapt  to  new  competitor</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had  no  choice  but  to  re-establish  ownership over  all  the  Tata  subsidiaries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So He  sold  20%  of  Tata  Sons,  the  holding  company, and  used  that  money  to  buy  shares  in  the  Tata subsidiaries,  especially  Tata  Steel  and  Tata Motors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5B7D03FF-FCB2-4A9D-B3A9-4DDEE8F3D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17" y="1928745"/>
            <a:ext cx="4918230" cy="4318019"/>
          </a:xfrm>
          <a:prstGeom prst="rect">
            <a:avLst/>
          </a:prstGeom>
        </p:spPr>
      </p:pic>
    </p:spTree>
    <p:extLst>
      <p:ext uri="{BB962C8B-B14F-4D97-AF65-F5344CB8AC3E}">
        <p14:creationId xmlns:p14="http://schemas.microsoft.com/office/powerpoint/2010/main" val="3097279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then  reorganized  all  hundred  subsidiaries into  seven  sectors,  establishing  a  framework along  which  he  could  actually  control  them.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1990s  pretty  much  every  Tata  company  was  losing   ground to  international  competitors.</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slowly started acquiring  foreign  competitors  and absorbing  them  into  the  Tata  Group</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the end of year 1998 tata motors launched tata indica which was the first modern car ever to be designed by an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indian</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company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car sale rate was so poor that tata group decided to sale their car business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F200A04B-30BE-4167-BCF0-4D639BA7757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87262" y="2166150"/>
            <a:ext cx="3062796" cy="3351617"/>
          </a:xfrm>
          <a:prstGeom prst="rect">
            <a:avLst/>
          </a:prstGeom>
        </p:spPr>
      </p:pic>
    </p:spTree>
    <p:extLst>
      <p:ext uri="{BB962C8B-B14F-4D97-AF65-F5344CB8AC3E}">
        <p14:creationId xmlns:p14="http://schemas.microsoft.com/office/powerpoint/2010/main" val="145036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lnSpcReduction="10000"/>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1999 ford was interested in buying tata’s motor business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They invited tata group for a meeting in their head office in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detroit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tata along with his team flew all the way to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DetroitBut</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in broad meeting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ratan</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tata was humiliated in front of his team by ford chair man bill ford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Bill ford told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ratan</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tata “ you do not known anything why did you start the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passager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car division at all We are doing you a big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favour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by buying your car division ”</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tata just couldn’t stay still after being humiliated like that same night he decided not to sale his car division and he flew back to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india</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along with his team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3085BBA-DAA2-4C0B-AA3C-C7CB95F819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41" y="1845733"/>
            <a:ext cx="4870881" cy="40233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5078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lnSpcReduction="10000"/>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turned all his focus on tata motors</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With time tata motors became a successful car company all over the world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By 2008 tata motors had best selling cars in market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2008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ratan</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offered to buy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jaquar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and land rover which were ford’s worst selling cars back then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This time bill ford along with his team came to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india</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And in meeting he told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ratan</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that “ he is doing big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favour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by buying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jlr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would have humiliated ford has he was humiliated back in 1999 but he came out to be bigger and better person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658C4DD-82E1-45F0-ABCB-8D6D8134E9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6265" y="1988598"/>
            <a:ext cx="3851661" cy="36398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469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said in his quote “I don’t believe in taking right decision I take decision and then make them right’’</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Today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jaquar</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and land rover are most successful selling car of tata motors </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Tata motors is one of the biggest car companies in the world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tata is one of the most praised businessman around the world not only for the huge empire which he had built but also for his kind and humble nature</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Tata group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denates</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66% of their profit to charities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tata’s story with ford teach us one thing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596651-4D72-4A23-9FD5-B398C5965E07}"/>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3" t="-2632" r="363" b="13442"/>
          <a:stretch/>
        </p:blipFill>
        <p:spPr>
          <a:xfrm>
            <a:off x="606641" y="2166152"/>
            <a:ext cx="4894432" cy="3542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94067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45DF9A8-868C-49AB-BC70-B6457A89A674}"/>
              </a:ext>
            </a:extLst>
          </p:cNvPr>
          <p:cNvSpPr/>
          <p:nvPr/>
        </p:nvSpPr>
        <p:spPr>
          <a:xfrm>
            <a:off x="153988" y="2647739"/>
            <a:ext cx="1188402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“SUCCESS IS THE BEST WAY OF REVENGE”</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698413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History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473970" cy="4023360"/>
          </a:xfrm>
        </p:spPr>
        <p:txBody>
          <a:bodyPr/>
          <a:lstStyle/>
          <a:p>
            <a:pPr marL="0" indent="0">
              <a:buNone/>
            </a:pPr>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a:p>
            <a:pPr>
              <a:buSzPct val="117000"/>
              <a:buFont typeface="Arial" panose="020B0604020202020204" pitchFamily="34" charset="0"/>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The story of Tata begins during the reign Of the British Empire</a:t>
            </a:r>
          </a:p>
          <a:p>
            <a:pPr>
              <a:buSzPct val="117000"/>
              <a:buFont typeface="Arial" panose="020B0604020202020204" pitchFamily="34" charset="0"/>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India back then was a huge exporter of cotton But the brutal regime of the British East</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buSzPct val="117000"/>
              <a:buFont typeface="Arial" panose="020B0604020202020204" pitchFamily="34" charset="0"/>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India Company left little room for local entrepreneurs To develop</a:t>
            </a:r>
          </a:p>
          <a:p>
            <a:pPr>
              <a:buSzPct val="117000"/>
              <a:buFont typeface="Arial" panose="020B0604020202020204" pitchFamily="34" charset="0"/>
              <a:buChar char="•"/>
            </a:pPr>
            <a:r>
              <a:rPr lang="en-US" sz="1800" b="1" dirty="0">
                <a:latin typeface="Calibri" panose="020F0502020204030204" pitchFamily="34" charset="0"/>
                <a:ea typeface="Times New Roman" panose="02020603050405020304" pitchFamily="18" charset="0"/>
                <a:cs typeface="Times New Roman" panose="02020603050405020304" pitchFamily="18" charset="0"/>
              </a:rPr>
              <a:t> I</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n 1857 Which ended the power of the British East India Company and replaced it with the British Raj.</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a:buSzPct val="117000"/>
              <a:buFont typeface="Arial" panose="020B0604020202020204" pitchFamily="34" charset="0"/>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India was an exporting country, the First Indian entrepreneurs came from That sector and one of them was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Tata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sz="1800" b="1"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CED58B4-B77F-4554-A806-42CFB13A80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279124" y="1923495"/>
            <a:ext cx="3810000" cy="381000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5536951-FF86-4568-A42B-5FD066A4F1E2}"/>
              </a:ext>
            </a:extLst>
          </p:cNvPr>
          <p:cNvSpPr txBox="1"/>
          <p:nvPr/>
        </p:nvSpPr>
        <p:spPr>
          <a:xfrm>
            <a:off x="1279124" y="5733495"/>
            <a:ext cx="3810000" cy="400110"/>
          </a:xfrm>
          <a:prstGeom prst="rect">
            <a:avLst/>
          </a:prstGeom>
          <a:noFill/>
        </p:spPr>
        <p:txBody>
          <a:bodyPr wrap="square" rtlCol="0">
            <a:spAutoFit/>
          </a:bodyPr>
          <a:lstStyle/>
          <a:p>
            <a:r>
              <a:rPr lang="en-IN" sz="900" dirty="0"/>
              <a:t>                                           </a:t>
            </a:r>
            <a:r>
              <a:rPr lang="en-IN" sz="2000" dirty="0"/>
              <a:t> </a:t>
            </a:r>
            <a:r>
              <a:rPr lang="en-IN" sz="2000" dirty="0" err="1"/>
              <a:t>Jamsetji</a:t>
            </a:r>
            <a:r>
              <a:rPr lang="en-IN" sz="2000" dirty="0"/>
              <a:t> Tata</a:t>
            </a:r>
          </a:p>
        </p:txBody>
      </p:sp>
    </p:spTree>
    <p:extLst>
      <p:ext uri="{BB962C8B-B14F-4D97-AF65-F5344CB8AC3E}">
        <p14:creationId xmlns:p14="http://schemas.microsoft.com/office/powerpoint/2010/main" val="9940560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First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903650" cy="4023360"/>
          </a:xfrm>
        </p:spPr>
        <p:txBody>
          <a:bodyPr/>
          <a:lstStyle/>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graduated in 1858, exactly the perfect Time to take advantage of the economic reforms Of the British Raj.</a:t>
            </a:r>
            <a:endParaRPr lang="en-IN" sz="18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1859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went to Hong Kong To develop a subsidiary </a:t>
            </a:r>
          </a:p>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 sheer scale of British commerce there He realized that the Tata export business Had truly global potential.</a:t>
            </a:r>
          </a:p>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He’d eventually create his own exporting Company in 1868 and He started building textile mills of his own</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Jamsetji’s</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philosophy Was find the best practices used across the World and to bring them back to India</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95E44F-E1D8-453B-B75F-4098E997E04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9091" y="1845536"/>
            <a:ext cx="4607511" cy="427066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887B86F-0A40-43D9-940E-A54D944F952A}"/>
              </a:ext>
            </a:extLst>
          </p:cNvPr>
          <p:cNvSpPr txBox="1"/>
          <p:nvPr/>
        </p:nvSpPr>
        <p:spPr>
          <a:xfrm>
            <a:off x="719091" y="4110037"/>
            <a:ext cx="4607511" cy="230832"/>
          </a:xfrm>
          <a:prstGeom prst="rect">
            <a:avLst/>
          </a:prstGeom>
          <a:noFill/>
        </p:spPr>
        <p:txBody>
          <a:bodyPr wrap="square" rtlCol="0">
            <a:spAutoFit/>
          </a:bodyPr>
          <a:lstStyle/>
          <a:p>
            <a:r>
              <a:rPr lang="en-IN" sz="900" dirty="0"/>
              <a:t>This Ph</a:t>
            </a:r>
          </a:p>
        </p:txBody>
      </p:sp>
    </p:spTree>
    <p:extLst>
      <p:ext uri="{BB962C8B-B14F-4D97-AF65-F5344CB8AC3E}">
        <p14:creationId xmlns:p14="http://schemas.microsoft.com/office/powerpoint/2010/main" val="1599485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First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903650" cy="4023360"/>
          </a:xfrm>
        </p:spPr>
        <p:txBody>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his textile mills he enacted policies that Were virtually unknown to most of India, like Offering sickness benefits and pensions to His employees.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he  saw  the  wonders  the  Industrial Revolution  had  created  in  Europe  and  he  wanted to  recreate  them  back  home</a:t>
            </a:r>
          </a:p>
          <a:p>
            <a:pPr marL="342900" lvl="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began  working  on  a  steel  production  plant in  1901,  modeled  after  the  ones  he  had  seen in  Germany</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hydroelectric project,  inspired  by  his  visit  to  the  Niagara Falls  power  plant  in  1903.</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A6773E6-54FF-471A-BB97-F3DB9AB3CA26}"/>
              </a:ext>
            </a:extLst>
          </p:cNvPr>
          <p:cNvPicPr>
            <a:picLocks noChangeAspect="1"/>
          </p:cNvPicPr>
          <p:nvPr/>
        </p:nvPicPr>
        <p:blipFill>
          <a:blip r:embed="rId2"/>
          <a:stretch>
            <a:fillRect/>
          </a:stretch>
        </p:blipFill>
        <p:spPr>
          <a:xfrm>
            <a:off x="322386" y="1845734"/>
            <a:ext cx="5279594" cy="43955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892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First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903650" cy="4023360"/>
          </a:xfrm>
        </p:spPr>
        <p:txBody>
          <a:bodyPr/>
          <a:lstStyle/>
          <a:p>
            <a:pPr marL="342900" indent="-342900">
              <a:lnSpc>
                <a:spcPct val="107000"/>
              </a:lnSpc>
              <a:buFont typeface="Symbol" panose="05050102010706020507" pitchFamily="18" charset="2"/>
              <a:buChar char=""/>
            </a:pP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realized  the  incredible  power  of tourism  and  so  he  also  created  a  chain  of hotels,  starting  with  the  Taj  Mahal  Palace Hotel</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valued education  to  the  point  where  he  donated  land and  buildings towards  the  creation  of  the Indian  Institute  of  Science</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However He  would  not  live  to  see  most  of his  projects   because  he  died  while on  a  business  trip  in  Germany  in  1904,  leaving the  already  sizable  Tata  company  to  his  two sons.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5CF08D3-E5A5-4671-9760-4F0DEA141F7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99942" y="1926820"/>
            <a:ext cx="5257480" cy="41946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5349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Second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903650" cy="4023360"/>
          </a:xfrm>
        </p:spPr>
        <p:txBody>
          <a:bodyPr/>
          <a:lstStyle/>
          <a:p>
            <a:pPr marL="342900" indent="-342900">
              <a:lnSpc>
                <a:spcPct val="107000"/>
              </a:lnSpc>
              <a:buFont typeface="Symbol" panose="05050102010706020507" pitchFamily="18" charset="2"/>
              <a:buChar char=""/>
            </a:pP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Jamsetji’s</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sons  fulfilled  many  of  their father’s  ambitions  </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they  oversaw  the  creation of  India’s  first  steel  works  in  1907</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India’s first  cement  plant  in  1912  </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first  indigenous insurance  company  in  1919. </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By  the  time  the  leadership  mantle  passed  onto the  next  generation  in  1938,  Tata  Sons  was comprised  of  14  different  companies.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B6C96A72-9627-4722-A9DC-30E5CA35D62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23278" y="1845734"/>
            <a:ext cx="4208014" cy="4159801"/>
          </a:xfrm>
          <a:prstGeom prst="rect">
            <a:avLst/>
          </a:prstGeom>
        </p:spPr>
      </p:pic>
      <p:sp>
        <p:nvSpPr>
          <p:cNvPr id="8" name="TextBox 7">
            <a:extLst>
              <a:ext uri="{FF2B5EF4-FFF2-40B4-BE49-F238E27FC236}">
                <a16:creationId xmlns:a16="http://schemas.microsoft.com/office/drawing/2014/main" id="{9E1085C8-500E-4348-A4F1-20845CC078DA}"/>
              </a:ext>
            </a:extLst>
          </p:cNvPr>
          <p:cNvSpPr txBox="1"/>
          <p:nvPr/>
        </p:nvSpPr>
        <p:spPr>
          <a:xfrm>
            <a:off x="2222355" y="5965377"/>
            <a:ext cx="1939057" cy="369332"/>
          </a:xfrm>
          <a:prstGeom prst="rect">
            <a:avLst/>
          </a:prstGeom>
          <a:noFill/>
        </p:spPr>
        <p:txBody>
          <a:bodyPr wrap="none" rtlCol="0">
            <a:spAutoFit/>
          </a:bodyPr>
          <a:lstStyle/>
          <a:p>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Jehangir  Tata (</a:t>
            </a:r>
            <a:r>
              <a:rPr lang="en-IN" dirty="0" err="1"/>
              <a:t>jrd</a:t>
            </a:r>
            <a:r>
              <a:rPr lang="en-IN" dirty="0"/>
              <a:t>)</a:t>
            </a:r>
          </a:p>
        </p:txBody>
      </p:sp>
    </p:spTree>
    <p:extLst>
      <p:ext uri="{BB962C8B-B14F-4D97-AF65-F5344CB8AC3E}">
        <p14:creationId xmlns:p14="http://schemas.microsoft.com/office/powerpoint/2010/main" val="141261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Second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4"/>
            <a:ext cx="5903650" cy="4023360"/>
          </a:xfrm>
        </p:spPr>
        <p:txBody>
          <a:bodyPr>
            <a:normAutofit lnSpcReduction="10000"/>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This  time  instead  of  handing over leadership    to one  of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Jamsetji’s</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grandsons,  instead  it went  into  the  hands  of  a  distant  cousin</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Jehangir  Tata,  better  known  as  JRD, he had  been in  the  company  since  1925,  but  he  had  been raised  in  France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JRD  was  a  passionate  aviator and  in  1929  he  obtained  India’s  first  pilot license</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his  first  big  project at  Tata  was  to  develop  an  airline</a:t>
            </a: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  1932  he  created  the  Tata  Air  Service,  which originally  only  carried  mail,  but  then  in 1938  started    passenger  flights  as  well, even  helping  out  the  British  in  the  Second World  War.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72B4E1E-D420-4A84-96BA-A7DE2066894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8676" y="2201663"/>
            <a:ext cx="5406501" cy="35954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7513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Second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India’s  first  prime  minister  saw  just  how successful  JRD  had  been  with  his  airline  and in  1953  he  decided  to  nationalize it with the name of air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india</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by buying 49% of the company stack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kept  JRD  as  the  airline’s  chairman  until 1977 </a:t>
            </a:r>
            <a:endParaRPr lang="en-US" sz="1800" b="1" dirty="0">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He  created  Tata  Motors  in  1945,  originally with  the  idea  of  building  locomotives,  but in  1954  he  branched  out  into  commercial  vehicles through  a  partnership  with  the  German  car company</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Over  the  course  of  his  52  years  of  leadership, JRD  expanded  the  Tata  Group  from  14  companies to  95 companies</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indent="0">
              <a:lnSpc>
                <a:spcPct val="107000"/>
              </a:lnSpc>
              <a:buNone/>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7A968272-784B-4D5B-877D-EB49C91FBA2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77662" y="2104008"/>
            <a:ext cx="4684449" cy="38617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9267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E27B4-17D1-41D8-A4E6-472AC6A34BE8}"/>
              </a:ext>
            </a:extLst>
          </p:cNvPr>
          <p:cNvSpPr>
            <a:spLocks noGrp="1"/>
          </p:cNvSpPr>
          <p:nvPr>
            <p:ph type="title"/>
          </p:nvPr>
        </p:nvSpPr>
        <p:spPr/>
        <p:txBody>
          <a:bodyPr/>
          <a:lstStyle/>
          <a:p>
            <a:r>
              <a:rPr lang="en-IN" dirty="0"/>
              <a:t>Third generation of Tata Group</a:t>
            </a:r>
          </a:p>
        </p:txBody>
      </p:sp>
      <p:sp>
        <p:nvSpPr>
          <p:cNvPr id="3" name="Content Placeholder 2">
            <a:extLst>
              <a:ext uri="{FF2B5EF4-FFF2-40B4-BE49-F238E27FC236}">
                <a16:creationId xmlns:a16="http://schemas.microsoft.com/office/drawing/2014/main" id="{69BC9C70-BF57-44CE-8361-32E327C49F37}"/>
              </a:ext>
            </a:extLst>
          </p:cNvPr>
          <p:cNvSpPr>
            <a:spLocks noGrp="1"/>
          </p:cNvSpPr>
          <p:nvPr>
            <p:ph idx="1"/>
          </p:nvPr>
        </p:nvSpPr>
        <p:spPr>
          <a:xfrm>
            <a:off x="5681709" y="1845733"/>
            <a:ext cx="5903650" cy="4484045"/>
          </a:xfrm>
        </p:spPr>
        <p:txBody>
          <a:bodyPr>
            <a:normAutofit/>
          </a:bodyPr>
          <a:lstStyle/>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As  JRD  expanded  the  group  and  lowered its  ownership  in  the  individual  subsidiaries, he  started  losing  control.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Tata. One  of  </a:t>
            </a:r>
            <a:r>
              <a:rPr lang="en-US" sz="1800" b="1" dirty="0" err="1">
                <a:effectLst/>
                <a:latin typeface="Calibri" panose="020F0502020204030204" pitchFamily="34" charset="0"/>
                <a:ea typeface="Times New Roman" panose="02020603050405020304" pitchFamily="18" charset="0"/>
                <a:cs typeface="Times New Roman" panose="02020603050405020304" pitchFamily="18" charset="0"/>
              </a:rPr>
              <a:t>Jamsetji’s</a:t>
            </a: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  great-grandchildren and  he  joined  the  Tata  Group  in  1962. His  first  major  project  came  in  1971</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Ratan  was  given  charge of  a  struggling  Tata  company  known  as  NELCO, which  in  the  1950s  was  India’s  biggest  producer of  radios,  but  just  twenty  years  later  it had  fallen  to  a  3%  market  share.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US" sz="1800" b="1" dirty="0">
                <a:effectLst/>
                <a:latin typeface="Calibri" panose="020F0502020204030204" pitchFamily="34" charset="0"/>
                <a:ea typeface="Times New Roman" panose="02020603050405020304" pitchFamily="18" charset="0"/>
                <a:cs typeface="Times New Roman" panose="02020603050405020304" pitchFamily="18" charset="0"/>
              </a:rPr>
              <a:t>instead  of  trying  to  rescue  the radio,  he  instead  funded  the  development  of new  products  like  satellite  communications, which  restored  NELCO  in  the  1980s </a:t>
            </a: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342900" indent="-342900">
              <a:lnSpc>
                <a:spcPct val="107000"/>
              </a:lnSpc>
              <a:buFont typeface="Symbol" panose="05050102010706020507" pitchFamily="18" charset="2"/>
              <a:buChar char=""/>
            </a:pPr>
            <a:endParaRPr lang="en-IN" sz="1800" dirty="0">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86C86C-5B8A-43AE-B489-616CD5C12E3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94299" y="1928550"/>
            <a:ext cx="4030462" cy="38354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0642967"/>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TM02900769[[fn=Retrospect]]</Template>
  <TotalTime>148</TotalTime>
  <Words>1288</Words>
  <Application>Microsoft Office PowerPoint</Application>
  <PresentationFormat>Widescreen</PresentationFormat>
  <Paragraphs>95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Calibri Light</vt:lpstr>
      <vt:lpstr>Symbol</vt:lpstr>
      <vt:lpstr>Retrospect</vt:lpstr>
      <vt:lpstr>Tata group</vt:lpstr>
      <vt:lpstr>History of Tata Group</vt:lpstr>
      <vt:lpstr>First generation of Tata Group</vt:lpstr>
      <vt:lpstr>First generation of Tata Group</vt:lpstr>
      <vt:lpstr>First generation of Tata Group</vt:lpstr>
      <vt:lpstr>Second generation of Tata Group</vt:lpstr>
      <vt:lpstr>Second generation of Tata Group</vt:lpstr>
      <vt:lpstr>Second generation of Tata Group</vt:lpstr>
      <vt:lpstr>Third generation of Tata Group</vt:lpstr>
      <vt:lpstr>Third generation of Tata Group</vt:lpstr>
      <vt:lpstr>Third generation of Tata Group</vt:lpstr>
      <vt:lpstr>Third generation of Tata Group</vt:lpstr>
      <vt:lpstr>Third generation of Tata Group</vt:lpstr>
      <vt:lpstr>Third generation of Tata Group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fury</dc:creator>
  <cp:lastModifiedBy>max fury</cp:lastModifiedBy>
  <cp:revision>15</cp:revision>
  <dcterms:created xsi:type="dcterms:W3CDTF">2020-12-01T06:12:12Z</dcterms:created>
  <dcterms:modified xsi:type="dcterms:W3CDTF">2020-12-01T08:40:43Z</dcterms:modified>
</cp:coreProperties>
</file>